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4" r:id="rId5"/>
    <p:sldId id="266" r:id="rId6"/>
    <p:sldId id="260" r:id="rId7"/>
    <p:sldId id="261" r:id="rId8"/>
    <p:sldId id="265" r:id="rId9"/>
    <p:sldId id="269" r:id="rId10"/>
    <p:sldId id="268"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00" userDrawn="1">
          <p15:clr>
            <a:srgbClr val="A4A3A4"/>
          </p15:clr>
        </p15:guide>
        <p15:guide id="2" pos="6312" userDrawn="1">
          <p15:clr>
            <a:srgbClr val="A4A3A4"/>
          </p15:clr>
        </p15:guide>
        <p15:guide id="3" orient="horz" pos="271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AB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64"/>
    <p:restoredTop sz="94741"/>
  </p:normalViewPr>
  <p:slideViewPr>
    <p:cSldViewPr snapToGrid="0" snapToObjects="1">
      <p:cViewPr>
        <p:scale>
          <a:sx n="100" d="100"/>
          <a:sy n="100" d="100"/>
        </p:scale>
        <p:origin x="1032" y="424"/>
      </p:cViewPr>
      <p:guideLst>
        <p:guide orient="horz" pos="3600"/>
        <p:guide pos="6312"/>
        <p:guide orient="horz" pos="27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tiff>
</file>

<file path=ppt/media/image11.tiff>
</file>

<file path=ppt/media/image2.tiff>
</file>

<file path=ppt/media/image3.tiff>
</file>

<file path=ppt/media/image4.tiff>
</file>

<file path=ppt/media/image5.tiff>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12/8/17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12/8/17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12/8/17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12/8/17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smtClean="0"/>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12/8/17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12/8/17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smtClean="0"/>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12/8/17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12/8/17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12/8/17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smtClean="0"/>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12/8/17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12/8/17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12/8/17</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jmainwaring/DataX/tree/b48f8b9967e3471af64285ddd967907a42ebdac1"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5015001"/>
            <a:ext cx="7772400" cy="1463040"/>
          </a:xfrm>
        </p:spPr>
        <p:txBody>
          <a:bodyPr/>
          <a:lstStyle/>
          <a:p>
            <a:r>
              <a:rPr lang="en-US" dirty="0" smtClean="0"/>
              <a:t>Data x: </a:t>
            </a:r>
            <a:r>
              <a:rPr lang="en-US" dirty="0" err="1" smtClean="0"/>
              <a:t>integrull</a:t>
            </a:r>
            <a:endParaRPr lang="en-US" dirty="0"/>
          </a:p>
        </p:txBody>
      </p:sp>
    </p:spTree>
    <p:extLst>
      <p:ext uri="{BB962C8B-B14F-4D97-AF65-F5344CB8AC3E}">
        <p14:creationId xmlns:p14="http://schemas.microsoft.com/office/powerpoint/2010/main" val="158249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GITHUB LINK</a:t>
            </a:r>
            <a:endParaRPr lang="en-US" dirty="0"/>
          </a:p>
        </p:txBody>
      </p:sp>
      <p:sp>
        <p:nvSpPr>
          <p:cNvPr id="3" name="Rectangle 2"/>
          <p:cNvSpPr/>
          <p:nvPr/>
        </p:nvSpPr>
        <p:spPr>
          <a:xfrm>
            <a:off x="1024128" y="3105835"/>
            <a:ext cx="9983396" cy="1384995"/>
          </a:xfrm>
          <a:prstGeom prst="rect">
            <a:avLst/>
          </a:prstGeom>
        </p:spPr>
        <p:txBody>
          <a:bodyPr wrap="square">
            <a:spAutoFit/>
          </a:bodyPr>
          <a:lstStyle/>
          <a:p>
            <a:r>
              <a:rPr lang="en-US" sz="2800" dirty="0">
                <a:solidFill>
                  <a:schemeClr val="accent1"/>
                </a:solidFill>
                <a:hlinkClick r:id="rId2"/>
              </a:rPr>
              <a:t>https://</a:t>
            </a:r>
            <a:r>
              <a:rPr lang="en-US" sz="2800" dirty="0" smtClean="0">
                <a:solidFill>
                  <a:schemeClr val="accent1"/>
                </a:solidFill>
                <a:hlinkClick r:id="rId2"/>
              </a:rPr>
              <a:t>github.com/jmainwaring/DataX/tree/b48f8b9967e3471af64285ddd967907a42ebdac1</a:t>
            </a:r>
            <a:endParaRPr lang="en-US" sz="2800" dirty="0" smtClean="0">
              <a:solidFill>
                <a:schemeClr val="accent1"/>
              </a:solidFill>
            </a:endParaRPr>
          </a:p>
          <a:p>
            <a:endParaRPr lang="en-US" sz="2800" dirty="0"/>
          </a:p>
        </p:txBody>
      </p:sp>
    </p:spTree>
    <p:extLst>
      <p:ext uri="{BB962C8B-B14F-4D97-AF65-F5344CB8AC3E}">
        <p14:creationId xmlns:p14="http://schemas.microsoft.com/office/powerpoint/2010/main" val="7139716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128" y="2784406"/>
            <a:ext cx="9720072" cy="1499616"/>
          </a:xfrm>
        </p:spPr>
        <p:txBody>
          <a:bodyPr>
            <a:normAutofit/>
          </a:bodyPr>
          <a:lstStyle/>
          <a:p>
            <a:pPr algn="ctr"/>
            <a:r>
              <a:rPr lang="en-US" sz="11500" dirty="0" smtClean="0">
                <a:solidFill>
                  <a:schemeClr val="accent1"/>
                </a:solidFill>
              </a:rPr>
              <a:t>THANK YOU!</a:t>
            </a:r>
            <a:endParaRPr lang="en-US" dirty="0">
              <a:solidFill>
                <a:schemeClr val="accent1"/>
              </a:solidFill>
            </a:endParaRPr>
          </a:p>
        </p:txBody>
      </p:sp>
      <p:sp>
        <p:nvSpPr>
          <p:cNvPr id="3" name="Rectangle 2"/>
          <p:cNvSpPr/>
          <p:nvPr/>
        </p:nvSpPr>
        <p:spPr>
          <a:xfrm>
            <a:off x="694481" y="694481"/>
            <a:ext cx="150471" cy="111117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43833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t>team</a:t>
            </a:r>
            <a:endParaRPr lang="en-US" dirty="0"/>
          </a:p>
        </p:txBody>
      </p:sp>
      <p:sp>
        <p:nvSpPr>
          <p:cNvPr id="7" name="TextBox 6"/>
          <p:cNvSpPr txBox="1"/>
          <p:nvPr/>
        </p:nvSpPr>
        <p:spPr>
          <a:xfrm>
            <a:off x="1110436" y="4861751"/>
            <a:ext cx="1816048" cy="523220"/>
          </a:xfrm>
          <a:prstGeom prst="rect">
            <a:avLst/>
          </a:prstGeom>
          <a:noFill/>
        </p:spPr>
        <p:txBody>
          <a:bodyPr wrap="square" rtlCol="0">
            <a:spAutoFit/>
          </a:bodyPr>
          <a:lstStyle/>
          <a:p>
            <a:pPr algn="ctr"/>
            <a:r>
              <a:rPr lang="en-US" sz="1400" b="1" dirty="0" smtClean="0"/>
              <a:t>Jake Mainwaring</a:t>
            </a:r>
            <a:endParaRPr lang="en-US" sz="1400" dirty="0" smtClean="0"/>
          </a:p>
          <a:p>
            <a:endParaRPr lang="en-US" sz="1400" b="1" dirty="0"/>
          </a:p>
        </p:txBody>
      </p:sp>
      <p:sp>
        <p:nvSpPr>
          <p:cNvPr id="8" name="TextBox 7"/>
          <p:cNvSpPr txBox="1"/>
          <p:nvPr/>
        </p:nvSpPr>
        <p:spPr>
          <a:xfrm>
            <a:off x="4007011" y="4861751"/>
            <a:ext cx="1338957" cy="523220"/>
          </a:xfrm>
          <a:prstGeom prst="rect">
            <a:avLst/>
          </a:prstGeom>
          <a:noFill/>
        </p:spPr>
        <p:txBody>
          <a:bodyPr wrap="square" rtlCol="0">
            <a:spAutoFit/>
          </a:bodyPr>
          <a:lstStyle/>
          <a:p>
            <a:pPr algn="ctr"/>
            <a:r>
              <a:rPr lang="en-US" sz="1400" b="1" dirty="0" smtClean="0"/>
              <a:t>Chase Smith</a:t>
            </a:r>
            <a:endParaRPr lang="en-US" sz="1400" dirty="0" smtClean="0"/>
          </a:p>
          <a:p>
            <a:endParaRPr lang="en-US" sz="1400" b="1" dirty="0"/>
          </a:p>
        </p:txBody>
      </p:sp>
      <p:sp>
        <p:nvSpPr>
          <p:cNvPr id="9" name="TextBox 8"/>
          <p:cNvSpPr txBox="1"/>
          <p:nvPr/>
        </p:nvSpPr>
        <p:spPr>
          <a:xfrm>
            <a:off x="9428804" y="4861751"/>
            <a:ext cx="1149843" cy="523220"/>
          </a:xfrm>
          <a:prstGeom prst="rect">
            <a:avLst/>
          </a:prstGeom>
          <a:noFill/>
        </p:spPr>
        <p:txBody>
          <a:bodyPr wrap="square" rtlCol="0">
            <a:spAutoFit/>
          </a:bodyPr>
          <a:lstStyle/>
          <a:p>
            <a:pPr algn="ctr"/>
            <a:r>
              <a:rPr lang="en-US" sz="1400" b="1" dirty="0" smtClean="0"/>
              <a:t>Cyril </a:t>
            </a:r>
            <a:r>
              <a:rPr lang="en-US" sz="1400" b="1" dirty="0" err="1" smtClean="0"/>
              <a:t>Tamraz</a:t>
            </a:r>
            <a:endParaRPr lang="en-US" sz="1400" dirty="0" smtClean="0"/>
          </a:p>
          <a:p>
            <a:endParaRPr lang="en-US" sz="1400" b="1" dirty="0"/>
          </a:p>
        </p:txBody>
      </p:sp>
      <p:sp>
        <p:nvSpPr>
          <p:cNvPr id="12" name="TextBox 11"/>
          <p:cNvSpPr txBox="1"/>
          <p:nvPr/>
        </p:nvSpPr>
        <p:spPr>
          <a:xfrm>
            <a:off x="6664966" y="4861751"/>
            <a:ext cx="1338957" cy="523220"/>
          </a:xfrm>
          <a:prstGeom prst="rect">
            <a:avLst/>
          </a:prstGeom>
          <a:noFill/>
        </p:spPr>
        <p:txBody>
          <a:bodyPr wrap="square" rtlCol="0">
            <a:spAutoFit/>
          </a:bodyPr>
          <a:lstStyle/>
          <a:p>
            <a:pPr algn="ctr"/>
            <a:r>
              <a:rPr lang="en-US" sz="1400" b="1" dirty="0" smtClean="0"/>
              <a:t>Lawrence Yan</a:t>
            </a:r>
            <a:endParaRPr lang="en-US" sz="1400" dirty="0" smtClean="0"/>
          </a:p>
          <a:p>
            <a:endParaRPr lang="en-US" sz="1400" b="1" dirty="0"/>
          </a:p>
        </p:txBody>
      </p:sp>
      <p:pic>
        <p:nvPicPr>
          <p:cNvPr id="4" name="Picture 3"/>
          <p:cNvPicPr>
            <a:picLocks noChangeAspect="1"/>
          </p:cNvPicPr>
          <p:nvPr/>
        </p:nvPicPr>
        <p:blipFill>
          <a:blip r:embed="rId2"/>
          <a:stretch>
            <a:fillRect/>
          </a:stretch>
        </p:blipFill>
        <p:spPr>
          <a:xfrm>
            <a:off x="1162306" y="3021076"/>
            <a:ext cx="1712308" cy="1712308"/>
          </a:xfrm>
          <a:prstGeom prst="rect">
            <a:avLst/>
          </a:prstGeom>
        </p:spPr>
      </p:pic>
      <p:pic>
        <p:nvPicPr>
          <p:cNvPr id="5" name="Picture 4"/>
          <p:cNvPicPr>
            <a:picLocks noChangeAspect="1"/>
          </p:cNvPicPr>
          <p:nvPr/>
        </p:nvPicPr>
        <p:blipFill>
          <a:blip r:embed="rId3"/>
          <a:stretch>
            <a:fillRect/>
          </a:stretch>
        </p:blipFill>
        <p:spPr>
          <a:xfrm>
            <a:off x="3820336" y="3048682"/>
            <a:ext cx="1712309" cy="1712309"/>
          </a:xfrm>
          <a:prstGeom prst="rect">
            <a:avLst/>
          </a:prstGeom>
        </p:spPr>
      </p:pic>
      <p:pic>
        <p:nvPicPr>
          <p:cNvPr id="6" name="Picture 5"/>
          <p:cNvPicPr>
            <a:picLocks noChangeAspect="1"/>
          </p:cNvPicPr>
          <p:nvPr/>
        </p:nvPicPr>
        <p:blipFill rotWithShape="1">
          <a:blip r:embed="rId4"/>
          <a:srcRect l="12043" t="2702" r="30918" b="40786"/>
          <a:stretch/>
        </p:blipFill>
        <p:spPr>
          <a:xfrm>
            <a:off x="9136245" y="3031566"/>
            <a:ext cx="1734962" cy="1718917"/>
          </a:xfrm>
          <a:prstGeom prst="rect">
            <a:avLst/>
          </a:prstGeom>
        </p:spPr>
      </p:pic>
      <p:pic>
        <p:nvPicPr>
          <p:cNvPr id="3" name="Picture 2"/>
          <p:cNvPicPr>
            <a:picLocks noChangeAspect="1"/>
          </p:cNvPicPr>
          <p:nvPr/>
        </p:nvPicPr>
        <p:blipFill>
          <a:blip r:embed="rId5"/>
          <a:stretch>
            <a:fillRect/>
          </a:stretch>
        </p:blipFill>
        <p:spPr>
          <a:xfrm>
            <a:off x="6478367" y="3048683"/>
            <a:ext cx="1712156" cy="1712156"/>
          </a:xfrm>
          <a:prstGeom prst="rect">
            <a:avLst/>
          </a:prstGeom>
        </p:spPr>
      </p:pic>
    </p:spTree>
    <p:extLst>
      <p:ext uri="{BB962C8B-B14F-4D97-AF65-F5344CB8AC3E}">
        <p14:creationId xmlns:p14="http://schemas.microsoft.com/office/powerpoint/2010/main" val="13085531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4128" y="2084832"/>
            <a:ext cx="5575976" cy="3353816"/>
          </a:xfrm>
          <a:prstGeom prst="rect">
            <a:avLst/>
          </a:prstGeom>
        </p:spPr>
      </p:pic>
      <p:sp>
        <p:nvSpPr>
          <p:cNvPr id="2" name="Title 1"/>
          <p:cNvSpPr>
            <a:spLocks noGrp="1"/>
          </p:cNvSpPr>
          <p:nvPr>
            <p:ph type="title"/>
          </p:nvPr>
        </p:nvSpPr>
        <p:spPr/>
        <p:txBody>
          <a:bodyPr/>
          <a:lstStyle/>
          <a:p>
            <a:r>
              <a:rPr lang="en-US" dirty="0" smtClean="0"/>
              <a:t>High </a:t>
            </a:r>
            <a:r>
              <a:rPr lang="en-US" dirty="0" smtClean="0"/>
              <a:t>level description</a:t>
            </a:r>
            <a:endParaRPr lang="en-US" dirty="0"/>
          </a:p>
        </p:txBody>
      </p:sp>
      <p:sp>
        <p:nvSpPr>
          <p:cNvPr id="5" name="Content Placeholder 4"/>
          <p:cNvSpPr>
            <a:spLocks noGrp="1"/>
          </p:cNvSpPr>
          <p:nvPr>
            <p:ph idx="1"/>
          </p:nvPr>
        </p:nvSpPr>
        <p:spPr>
          <a:xfrm>
            <a:off x="7328738" y="2231136"/>
            <a:ext cx="4069779" cy="3353816"/>
          </a:xfrm>
        </p:spPr>
        <p:txBody>
          <a:bodyPr>
            <a:normAutofit/>
          </a:bodyPr>
          <a:lstStyle/>
          <a:p>
            <a:r>
              <a:rPr lang="en-US" sz="1800" b="1" dirty="0" smtClean="0">
                <a:solidFill>
                  <a:schemeClr val="accent1"/>
                </a:solidFill>
              </a:rPr>
              <a:t>Current problem </a:t>
            </a:r>
            <a:r>
              <a:rPr lang="mr-IN" sz="1800" dirty="0" smtClean="0"/>
              <a:t>–</a:t>
            </a:r>
            <a:r>
              <a:rPr lang="en-US" sz="1800" b="1" dirty="0" smtClean="0"/>
              <a:t> </a:t>
            </a:r>
            <a:r>
              <a:rPr lang="en-US" sz="1800" dirty="0" smtClean="0"/>
              <a:t>many datasets have columns with missing values. Although there are workarounds (excluding rows with empties, replacing with column means), these methods often result in information loss and can be tedious for data scientists.    </a:t>
            </a:r>
            <a:endParaRPr lang="en-US" sz="1800" b="1" dirty="0"/>
          </a:p>
          <a:p>
            <a:r>
              <a:rPr lang="en-US" sz="1800" b="1" dirty="0" smtClean="0">
                <a:solidFill>
                  <a:schemeClr val="accent1"/>
                </a:solidFill>
              </a:rPr>
              <a:t>Our solution </a:t>
            </a:r>
            <a:r>
              <a:rPr lang="mr-IN" sz="1800" dirty="0" smtClean="0"/>
              <a:t>–</a:t>
            </a:r>
            <a:r>
              <a:rPr lang="en-US" sz="1800" dirty="0" smtClean="0"/>
              <a:t> create a tool that fills missing values in a more intelligent way. Each column is treated as a separate prediction problem, using the completed rows as training data. </a:t>
            </a:r>
            <a:endParaRPr lang="en-US" sz="1800" b="1" dirty="0" smtClean="0"/>
          </a:p>
          <a:p>
            <a:pPr algn="just"/>
            <a:endParaRPr lang="en-US" sz="1800" b="1" dirty="0"/>
          </a:p>
        </p:txBody>
      </p:sp>
      <p:sp>
        <p:nvSpPr>
          <p:cNvPr id="6" name="Rectangle 5"/>
          <p:cNvSpPr/>
          <p:nvPr/>
        </p:nvSpPr>
        <p:spPr>
          <a:xfrm>
            <a:off x="4626686" y="3121396"/>
            <a:ext cx="630936" cy="39319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626686" y="5045456"/>
            <a:ext cx="630936" cy="393192"/>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p:nvCxnSpPr>
        <p:spPr>
          <a:xfrm>
            <a:off x="6966796" y="2176272"/>
            <a:ext cx="0" cy="3353816"/>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77178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IT WORKS</a:t>
            </a:r>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9585" y="1772676"/>
            <a:ext cx="7343086" cy="2488427"/>
          </a:xfrm>
          <a:prstGeom prst="rect">
            <a:avLst/>
          </a:prstGeom>
        </p:spPr>
      </p:pic>
      <p:sp>
        <p:nvSpPr>
          <p:cNvPr id="12" name="Rectangle 11"/>
          <p:cNvSpPr/>
          <p:nvPr/>
        </p:nvSpPr>
        <p:spPr>
          <a:xfrm>
            <a:off x="2798064" y="3035177"/>
            <a:ext cx="420624" cy="3011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1965960" y="2987328"/>
            <a:ext cx="374904" cy="37127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accent2"/>
                </a:solidFill>
              </a:rPr>
              <a:t>A</a:t>
            </a:r>
            <a:endParaRPr lang="en-US" dirty="0">
              <a:solidFill>
                <a:schemeClr val="accent2"/>
              </a:solidFill>
            </a:endParaRPr>
          </a:p>
        </p:txBody>
      </p:sp>
      <p:sp>
        <p:nvSpPr>
          <p:cNvPr id="14" name="Oval 13"/>
          <p:cNvSpPr/>
          <p:nvPr/>
        </p:nvSpPr>
        <p:spPr>
          <a:xfrm>
            <a:off x="9717948" y="3587784"/>
            <a:ext cx="374904" cy="37127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accent2"/>
                </a:solidFill>
              </a:rPr>
              <a:t>B</a:t>
            </a:r>
            <a:endParaRPr lang="en-US" dirty="0">
              <a:solidFill>
                <a:schemeClr val="accent2"/>
              </a:solidFill>
            </a:endParaRPr>
          </a:p>
        </p:txBody>
      </p:sp>
      <p:sp>
        <p:nvSpPr>
          <p:cNvPr id="15" name="Rectangle 14"/>
          <p:cNvSpPr/>
          <p:nvPr/>
        </p:nvSpPr>
        <p:spPr>
          <a:xfrm>
            <a:off x="9326880" y="3639654"/>
            <a:ext cx="342563" cy="3011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819912" y="4605944"/>
            <a:ext cx="10552176" cy="1754326"/>
          </a:xfrm>
          <a:prstGeom prst="rect">
            <a:avLst/>
          </a:prstGeom>
          <a:noFill/>
        </p:spPr>
        <p:txBody>
          <a:bodyPr wrap="square" rtlCol="0">
            <a:spAutoFit/>
          </a:bodyPr>
          <a:lstStyle/>
          <a:p>
            <a:pPr marL="342900" indent="-342900">
              <a:spcAft>
                <a:spcPts val="300"/>
              </a:spcAft>
              <a:buAutoNum type="arabicParenR"/>
            </a:pPr>
            <a:r>
              <a:rPr lang="en-US" sz="1400" dirty="0" smtClean="0"/>
              <a:t>Identify the columns with null values, and have the user select if it’s a classification or regression problem. Many classification tasks also require mapping the string to numerical values</a:t>
            </a:r>
          </a:p>
          <a:p>
            <a:pPr marL="342900" indent="-342900">
              <a:spcAft>
                <a:spcPts val="300"/>
              </a:spcAft>
              <a:buAutoNum type="arabicParenR"/>
            </a:pPr>
            <a:r>
              <a:rPr lang="en-US" sz="1400" dirty="0" smtClean="0"/>
              <a:t>In each column, split the rows into rows where that value is empty and rows where it’s not. For the rows where it’s not, your training data becomes the array of complete values (response variable) and values from every other column (features)  </a:t>
            </a:r>
          </a:p>
          <a:p>
            <a:pPr marL="342900" indent="-342900">
              <a:spcAft>
                <a:spcPts val="300"/>
              </a:spcAft>
              <a:buAutoNum type="arabicParenR"/>
            </a:pPr>
            <a:r>
              <a:rPr lang="en-US" sz="1400" dirty="0" smtClean="0"/>
              <a:t>Train a random forest classifier for each classification task and a ridge regression model for each regression task</a:t>
            </a:r>
          </a:p>
          <a:p>
            <a:pPr marL="342900" indent="-342900">
              <a:spcAft>
                <a:spcPts val="300"/>
              </a:spcAft>
              <a:buAutoNum type="arabicParenR"/>
            </a:pPr>
            <a:r>
              <a:rPr lang="en-US" sz="1400" dirty="0" smtClean="0"/>
              <a:t>Update nulls with each column model’s output. This is added into a </a:t>
            </a:r>
            <a:r>
              <a:rPr lang="en-US" sz="1400" i="1" dirty="0" smtClean="0"/>
              <a:t>new data frame</a:t>
            </a:r>
            <a:r>
              <a:rPr lang="en-US" sz="1400" dirty="0" smtClean="0"/>
              <a:t> so as to not train the model on previous predictions  </a:t>
            </a:r>
          </a:p>
          <a:p>
            <a:pPr marL="342900" indent="-342900">
              <a:spcAft>
                <a:spcPts val="300"/>
              </a:spcAft>
              <a:buAutoNum type="arabicParenR"/>
            </a:pPr>
            <a:r>
              <a:rPr lang="en-US" sz="1400" dirty="0" smtClean="0"/>
              <a:t>Return numeric values back to their respective strings and display updated data frame </a:t>
            </a:r>
            <a:endParaRPr lang="en-US" sz="1400" dirty="0"/>
          </a:p>
        </p:txBody>
      </p:sp>
    </p:spTree>
    <p:extLst>
      <p:ext uri="{BB962C8B-B14F-4D97-AF65-F5344CB8AC3E}">
        <p14:creationId xmlns:p14="http://schemas.microsoft.com/office/powerpoint/2010/main" val="15847354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manual selection for variable type? </a:t>
            </a:r>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9585" y="1772676"/>
            <a:ext cx="7343086" cy="2488427"/>
          </a:xfrm>
          <a:prstGeom prst="rect">
            <a:avLst/>
          </a:prstGeom>
        </p:spPr>
      </p:pic>
      <p:sp>
        <p:nvSpPr>
          <p:cNvPr id="12" name="Rectangle 11"/>
          <p:cNvSpPr/>
          <p:nvPr/>
        </p:nvSpPr>
        <p:spPr>
          <a:xfrm>
            <a:off x="3318926" y="3035177"/>
            <a:ext cx="361824" cy="3011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8947231" y="3336298"/>
            <a:ext cx="717629" cy="3011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717466" y="4712350"/>
            <a:ext cx="10747324" cy="1600438"/>
          </a:xfrm>
          <a:prstGeom prst="rect">
            <a:avLst/>
          </a:prstGeom>
        </p:spPr>
        <p:txBody>
          <a:bodyPr wrap="square">
            <a:spAutoFit/>
          </a:bodyPr>
          <a:lstStyle/>
          <a:p>
            <a:r>
              <a:rPr lang="en-US" sz="1400" dirty="0">
                <a:ea typeface="Calibri" charset="0"/>
                <a:cs typeface="Times New Roman" charset="0"/>
              </a:rPr>
              <a:t>Initially, we hoped to automatically label each column as a classification or regression problem. We experimented with different rule-based approaches – if the column has string variables, follows a certain distribution, etc. – but eventually decided against this. Imagine </a:t>
            </a:r>
            <a:r>
              <a:rPr lang="en-US" sz="1400" dirty="0" smtClean="0">
                <a:ea typeface="Calibri" charset="0"/>
                <a:cs typeface="Times New Roman" charset="0"/>
              </a:rPr>
              <a:t>two </a:t>
            </a:r>
            <a:r>
              <a:rPr lang="en-US" sz="1400" dirty="0">
                <a:ea typeface="Calibri" charset="0"/>
                <a:cs typeface="Times New Roman" charset="0"/>
              </a:rPr>
              <a:t>columns, one with 1-5 Likert scale data and another with 5 regions encoded 1-5. These could be almost identical numerically. However, the Likert answer have an inherent low-to-high between them and could be approached with a regression problem, while the 5-region question should not be. </a:t>
            </a:r>
            <a:endParaRPr lang="en-US" sz="1400" dirty="0" smtClean="0">
              <a:ea typeface="Calibri" charset="0"/>
              <a:cs typeface="Times New Roman" charset="0"/>
            </a:endParaRPr>
          </a:p>
          <a:p>
            <a:endParaRPr lang="en-US" sz="1400" dirty="0">
              <a:ea typeface="Calibri" charset="0"/>
              <a:cs typeface="Times New Roman" charset="0"/>
            </a:endParaRPr>
          </a:p>
          <a:p>
            <a:r>
              <a:rPr lang="en-US" sz="1400" dirty="0" smtClean="0">
                <a:ea typeface="Calibri" charset="0"/>
                <a:cs typeface="Times New Roman" charset="0"/>
              </a:rPr>
              <a:t>Therefore</a:t>
            </a:r>
            <a:r>
              <a:rPr lang="en-US" sz="1400" dirty="0">
                <a:ea typeface="Calibri" charset="0"/>
                <a:cs typeface="Times New Roman" charset="0"/>
              </a:rPr>
              <a:t>, we ended up adding a parameter where users choose ‘classification’ or ‘regression’ for each column. Our assumption is that if a user needs to clean data, </a:t>
            </a:r>
            <a:r>
              <a:rPr lang="en-US" sz="1400" dirty="0" smtClean="0">
                <a:ea typeface="Calibri" charset="0"/>
                <a:cs typeface="Times New Roman" charset="0"/>
              </a:rPr>
              <a:t>often for </a:t>
            </a:r>
            <a:r>
              <a:rPr lang="en-US" sz="1400" dirty="0">
                <a:ea typeface="Calibri" charset="0"/>
                <a:cs typeface="Times New Roman" charset="0"/>
              </a:rPr>
              <a:t>a machine learning model, he or she is presumably familiar with this distinction</a:t>
            </a:r>
            <a:r>
              <a:rPr lang="en-US" sz="1400" dirty="0" smtClean="0">
                <a:ea typeface="Calibri" charset="0"/>
                <a:cs typeface="Times New Roman" charset="0"/>
              </a:rPr>
              <a:t>.</a:t>
            </a:r>
            <a:endParaRPr lang="en-US" sz="1400" dirty="0">
              <a:effectLst/>
              <a:ea typeface="Calibri" charset="0"/>
              <a:cs typeface="Times New Roman" charset="0"/>
            </a:endParaRPr>
          </a:p>
        </p:txBody>
      </p:sp>
    </p:spTree>
    <p:extLst>
      <p:ext uri="{BB962C8B-B14F-4D97-AF65-F5344CB8AC3E}">
        <p14:creationId xmlns:p14="http://schemas.microsoft.com/office/powerpoint/2010/main" val="17119165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perspective</a:t>
            </a:r>
            <a:endParaRPr lang="en-US"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0227" y="1705264"/>
            <a:ext cx="3129858" cy="1882535"/>
          </a:xfrm>
          <a:prstGeom prst="rect">
            <a:avLst/>
          </a:prstGeom>
        </p:spPr>
      </p:pic>
      <p:sp>
        <p:nvSpPr>
          <p:cNvPr id="10" name="Rectangle 9"/>
          <p:cNvSpPr/>
          <p:nvPr/>
        </p:nvSpPr>
        <p:spPr>
          <a:xfrm>
            <a:off x="9862383" y="2287099"/>
            <a:ext cx="354151" cy="22070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862383" y="3367096"/>
            <a:ext cx="354151" cy="22070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6803" y="4290240"/>
            <a:ext cx="3017520" cy="1886660"/>
          </a:xfrm>
          <a:prstGeom prst="rect">
            <a:avLst/>
          </a:prstGeom>
        </p:spPr>
      </p:pic>
      <p:pic>
        <p:nvPicPr>
          <p:cNvPr id="13" name="Picture 12"/>
          <p:cNvPicPr>
            <a:picLocks noChangeAspect="1"/>
          </p:cNvPicPr>
          <p:nvPr/>
        </p:nvPicPr>
        <p:blipFill rotWithShape="1">
          <a:blip r:embed="rId4"/>
          <a:srcRect b="12310"/>
          <a:stretch/>
        </p:blipFill>
        <p:spPr>
          <a:xfrm>
            <a:off x="798243" y="1966735"/>
            <a:ext cx="6241178" cy="3647681"/>
          </a:xfrm>
          <a:prstGeom prst="rect">
            <a:avLst/>
          </a:prstGeom>
        </p:spPr>
      </p:pic>
      <p:sp>
        <p:nvSpPr>
          <p:cNvPr id="14" name="Rectangle 13"/>
          <p:cNvSpPr/>
          <p:nvPr/>
        </p:nvSpPr>
        <p:spPr>
          <a:xfrm>
            <a:off x="9851907" y="4870228"/>
            <a:ext cx="378069" cy="220703"/>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9824475" y="5937909"/>
            <a:ext cx="378069" cy="220703"/>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725091" y="5614416"/>
            <a:ext cx="5353970" cy="584775"/>
          </a:xfrm>
          <a:prstGeom prst="rect">
            <a:avLst/>
          </a:prstGeom>
          <a:noFill/>
        </p:spPr>
        <p:txBody>
          <a:bodyPr wrap="square" rtlCol="0">
            <a:spAutoFit/>
          </a:bodyPr>
          <a:lstStyle/>
          <a:p>
            <a:r>
              <a:rPr lang="en-US" sz="1600" dirty="0" smtClean="0"/>
              <a:t>Our product is a python library that users can interact with (on top of pandas) to clean datasets </a:t>
            </a:r>
            <a:endParaRPr lang="en-US" sz="1600" dirty="0"/>
          </a:p>
        </p:txBody>
      </p:sp>
      <p:sp>
        <p:nvSpPr>
          <p:cNvPr id="17" name="Down Arrow 16"/>
          <p:cNvSpPr/>
          <p:nvPr/>
        </p:nvSpPr>
        <p:spPr>
          <a:xfrm>
            <a:off x="7915978" y="3758184"/>
            <a:ext cx="320040" cy="402336"/>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p:cNvSpPr/>
          <p:nvPr/>
        </p:nvSpPr>
        <p:spPr>
          <a:xfrm>
            <a:off x="8771600" y="3758184"/>
            <a:ext cx="320040" cy="402336"/>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Down Arrow 19"/>
          <p:cNvSpPr/>
          <p:nvPr/>
        </p:nvSpPr>
        <p:spPr>
          <a:xfrm>
            <a:off x="9627222" y="3758184"/>
            <a:ext cx="320040" cy="402336"/>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Down Arrow 20"/>
          <p:cNvSpPr/>
          <p:nvPr/>
        </p:nvSpPr>
        <p:spPr>
          <a:xfrm>
            <a:off x="10482843" y="3758184"/>
            <a:ext cx="320040" cy="402336"/>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23074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Technical components</a:t>
            </a:r>
            <a:endParaRPr lang="en-US" dirty="0"/>
          </a:p>
        </p:txBody>
      </p:sp>
      <p:sp>
        <p:nvSpPr>
          <p:cNvPr id="3" name="TextBox 2"/>
          <p:cNvSpPr txBox="1"/>
          <p:nvPr/>
        </p:nvSpPr>
        <p:spPr>
          <a:xfrm>
            <a:off x="1024128" y="2211720"/>
            <a:ext cx="9720072" cy="2585323"/>
          </a:xfrm>
          <a:prstGeom prst="rect">
            <a:avLst/>
          </a:prstGeom>
          <a:noFill/>
        </p:spPr>
        <p:txBody>
          <a:bodyPr wrap="square" rtlCol="0">
            <a:spAutoFit/>
          </a:bodyPr>
          <a:lstStyle/>
          <a:p>
            <a:pPr marL="285750" indent="-285750" algn="just">
              <a:buFont typeface="Arial" charset="0"/>
              <a:buChar char="•"/>
            </a:pPr>
            <a:r>
              <a:rPr lang="en-US" dirty="0" smtClean="0">
                <a:solidFill>
                  <a:schemeClr val="accent1">
                    <a:lumMod val="60000"/>
                    <a:lumOff val="40000"/>
                  </a:schemeClr>
                </a:solidFill>
              </a:rPr>
              <a:t>Realize our initial project idea was wrong and pivot significantly</a:t>
            </a:r>
          </a:p>
          <a:p>
            <a:pPr marL="285750" indent="-285750" algn="just">
              <a:buFont typeface="Arial" charset="0"/>
              <a:buChar char="•"/>
            </a:pPr>
            <a:r>
              <a:rPr lang="en-US" dirty="0" smtClean="0">
                <a:solidFill>
                  <a:schemeClr val="accent1">
                    <a:lumMod val="60000"/>
                    <a:lumOff val="40000"/>
                  </a:schemeClr>
                </a:solidFill>
              </a:rPr>
              <a:t>Experiment with various classification and regression models on actual datasets    </a:t>
            </a:r>
          </a:p>
          <a:p>
            <a:pPr marL="285750" indent="-285750" algn="just">
              <a:buFont typeface="Arial" charset="0"/>
              <a:buChar char="•"/>
            </a:pPr>
            <a:r>
              <a:rPr lang="en-US" dirty="0" smtClean="0">
                <a:solidFill>
                  <a:schemeClr val="accent1">
                    <a:lumMod val="60000"/>
                    <a:lumOff val="40000"/>
                  </a:schemeClr>
                </a:solidFill>
              </a:rPr>
              <a:t>Develop prototype that runs start-to-finish on input data (in python, with pandas and </a:t>
            </a:r>
            <a:r>
              <a:rPr lang="en-US" dirty="0" err="1" smtClean="0">
                <a:solidFill>
                  <a:schemeClr val="accent1">
                    <a:lumMod val="60000"/>
                    <a:lumOff val="40000"/>
                  </a:schemeClr>
                </a:solidFill>
              </a:rPr>
              <a:t>NumPy</a:t>
            </a:r>
            <a:r>
              <a:rPr lang="en-US" dirty="0" smtClean="0">
                <a:solidFill>
                  <a:schemeClr val="accent1">
                    <a:lumMod val="60000"/>
                    <a:lumOff val="40000"/>
                  </a:schemeClr>
                </a:solidFill>
              </a:rPr>
              <a:t>)  </a:t>
            </a:r>
          </a:p>
          <a:p>
            <a:pPr marL="285750" indent="-285750" algn="just">
              <a:buFont typeface="Arial" charset="0"/>
              <a:buChar char="•"/>
            </a:pPr>
            <a:endParaRPr lang="en-US" dirty="0" smtClean="0">
              <a:solidFill>
                <a:srgbClr val="00B050"/>
              </a:solidFill>
            </a:endParaRPr>
          </a:p>
          <a:p>
            <a:pPr marL="285750" indent="-285750" algn="just">
              <a:buFont typeface="Arial" charset="0"/>
              <a:buChar char="•"/>
            </a:pPr>
            <a:endParaRPr lang="en-US" dirty="0" smtClean="0">
              <a:solidFill>
                <a:srgbClr val="00B050"/>
              </a:solidFill>
            </a:endParaRPr>
          </a:p>
          <a:p>
            <a:pPr marL="285750" indent="-285750" algn="just">
              <a:buFont typeface="Arial" charset="0"/>
              <a:buChar char="•"/>
            </a:pPr>
            <a:r>
              <a:rPr lang="en-US" dirty="0" smtClean="0">
                <a:solidFill>
                  <a:schemeClr val="accent1">
                    <a:lumMod val="75000"/>
                  </a:schemeClr>
                </a:solidFill>
              </a:rPr>
              <a:t>Test prototype on actual datasets to work out kinks</a:t>
            </a:r>
            <a:endParaRPr lang="en-US" dirty="0">
              <a:solidFill>
                <a:schemeClr val="accent1">
                  <a:lumMod val="75000"/>
                </a:schemeClr>
              </a:solidFill>
            </a:endParaRPr>
          </a:p>
          <a:p>
            <a:pPr marL="285750" indent="-285750" algn="just">
              <a:buFont typeface="Arial" charset="0"/>
              <a:buChar char="•"/>
            </a:pPr>
            <a:endParaRPr lang="en-US" dirty="0" smtClean="0">
              <a:solidFill>
                <a:srgbClr val="00B050"/>
              </a:solidFill>
            </a:endParaRPr>
          </a:p>
          <a:p>
            <a:pPr marL="285750" indent="-285750" algn="just">
              <a:buFont typeface="Arial" charset="0"/>
              <a:buChar char="•"/>
            </a:pPr>
            <a:endParaRPr lang="en-US" dirty="0">
              <a:solidFill>
                <a:srgbClr val="00B050"/>
              </a:solidFill>
            </a:endParaRPr>
          </a:p>
          <a:p>
            <a:pPr marL="285750" indent="-285750" algn="just">
              <a:buFont typeface="Arial" charset="0"/>
              <a:buChar char="•"/>
            </a:pPr>
            <a:r>
              <a:rPr lang="en-US" dirty="0" smtClean="0">
                <a:solidFill>
                  <a:schemeClr val="accent1">
                    <a:lumMod val="50000"/>
                  </a:schemeClr>
                </a:solidFill>
              </a:rPr>
              <a:t>Turn prototype into fully-functional python library</a:t>
            </a:r>
          </a:p>
        </p:txBody>
      </p:sp>
      <p:sp>
        <p:nvSpPr>
          <p:cNvPr id="4" name="TextBox 3"/>
          <p:cNvSpPr txBox="1"/>
          <p:nvPr/>
        </p:nvSpPr>
        <p:spPr>
          <a:xfrm>
            <a:off x="1024128" y="1930275"/>
            <a:ext cx="2182059" cy="369332"/>
          </a:xfrm>
          <a:prstGeom prst="rect">
            <a:avLst/>
          </a:prstGeom>
          <a:noFill/>
        </p:spPr>
        <p:txBody>
          <a:bodyPr wrap="square" rtlCol="0">
            <a:spAutoFit/>
          </a:bodyPr>
          <a:lstStyle/>
          <a:p>
            <a:r>
              <a:rPr lang="en-US" dirty="0" smtClean="0">
                <a:solidFill>
                  <a:schemeClr val="accent1">
                    <a:lumMod val="60000"/>
                    <a:lumOff val="40000"/>
                  </a:schemeClr>
                </a:solidFill>
              </a:rPr>
              <a:t>Phase 1</a:t>
            </a:r>
            <a:endParaRPr lang="en-US" dirty="0">
              <a:solidFill>
                <a:schemeClr val="accent1">
                  <a:lumMod val="60000"/>
                  <a:lumOff val="40000"/>
                </a:schemeClr>
              </a:solidFill>
            </a:endParaRPr>
          </a:p>
        </p:txBody>
      </p:sp>
      <p:sp>
        <p:nvSpPr>
          <p:cNvPr id="8" name="TextBox 7"/>
          <p:cNvSpPr txBox="1"/>
          <p:nvPr/>
        </p:nvSpPr>
        <p:spPr>
          <a:xfrm>
            <a:off x="1024128" y="3330893"/>
            <a:ext cx="2182059" cy="369332"/>
          </a:xfrm>
          <a:prstGeom prst="rect">
            <a:avLst/>
          </a:prstGeom>
          <a:noFill/>
        </p:spPr>
        <p:txBody>
          <a:bodyPr wrap="square" rtlCol="0">
            <a:spAutoFit/>
          </a:bodyPr>
          <a:lstStyle/>
          <a:p>
            <a:r>
              <a:rPr lang="en-US" dirty="0" smtClean="0">
                <a:solidFill>
                  <a:schemeClr val="accent1">
                    <a:lumMod val="75000"/>
                  </a:schemeClr>
                </a:solidFill>
              </a:rPr>
              <a:t>Phase 2</a:t>
            </a:r>
            <a:endParaRPr lang="en-US" dirty="0">
              <a:solidFill>
                <a:schemeClr val="accent1">
                  <a:lumMod val="75000"/>
                </a:schemeClr>
              </a:solidFill>
            </a:endParaRPr>
          </a:p>
        </p:txBody>
      </p:sp>
      <p:sp>
        <p:nvSpPr>
          <p:cNvPr id="9" name="TextBox 8"/>
          <p:cNvSpPr txBox="1"/>
          <p:nvPr/>
        </p:nvSpPr>
        <p:spPr>
          <a:xfrm>
            <a:off x="1024128" y="4164269"/>
            <a:ext cx="2182059" cy="369332"/>
          </a:xfrm>
          <a:prstGeom prst="rect">
            <a:avLst/>
          </a:prstGeom>
          <a:noFill/>
        </p:spPr>
        <p:txBody>
          <a:bodyPr wrap="square" rtlCol="0">
            <a:spAutoFit/>
          </a:bodyPr>
          <a:lstStyle/>
          <a:p>
            <a:r>
              <a:rPr lang="en-US" dirty="0" smtClean="0">
                <a:solidFill>
                  <a:schemeClr val="accent1">
                    <a:lumMod val="50000"/>
                  </a:schemeClr>
                </a:solidFill>
              </a:rPr>
              <a:t>Phase 3</a:t>
            </a:r>
            <a:endParaRPr lang="en-US" dirty="0">
              <a:solidFill>
                <a:schemeClr val="accent1">
                  <a:lumMod val="50000"/>
                </a:schemeClr>
              </a:solidFill>
            </a:endParaRPr>
          </a:p>
        </p:txBody>
      </p:sp>
    </p:spTree>
    <p:extLst>
      <p:ext uri="{BB962C8B-B14F-4D97-AF65-F5344CB8AC3E}">
        <p14:creationId xmlns:p14="http://schemas.microsoft.com/office/powerpoint/2010/main" val="16766301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we could push this further</a:t>
            </a:r>
            <a:endParaRPr lang="en-US" dirty="0"/>
          </a:p>
        </p:txBody>
      </p:sp>
      <p:sp>
        <p:nvSpPr>
          <p:cNvPr id="5" name="Oval 4"/>
          <p:cNvSpPr/>
          <p:nvPr/>
        </p:nvSpPr>
        <p:spPr>
          <a:xfrm>
            <a:off x="749229" y="2233914"/>
            <a:ext cx="752354" cy="752354"/>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accent2"/>
                </a:solidFill>
              </a:rPr>
              <a:t>1</a:t>
            </a:r>
            <a:endParaRPr lang="en-US" sz="1600" b="1" dirty="0">
              <a:solidFill>
                <a:schemeClr val="accent2"/>
              </a:solidFill>
            </a:endParaRPr>
          </a:p>
        </p:txBody>
      </p:sp>
      <p:sp>
        <p:nvSpPr>
          <p:cNvPr id="6" name="TextBox 5"/>
          <p:cNvSpPr txBox="1"/>
          <p:nvPr/>
        </p:nvSpPr>
        <p:spPr>
          <a:xfrm>
            <a:off x="1681223" y="2425425"/>
            <a:ext cx="9488347" cy="369332"/>
          </a:xfrm>
          <a:prstGeom prst="rect">
            <a:avLst/>
          </a:prstGeom>
          <a:noFill/>
        </p:spPr>
        <p:txBody>
          <a:bodyPr wrap="square" rtlCol="0">
            <a:spAutoFit/>
          </a:bodyPr>
          <a:lstStyle/>
          <a:p>
            <a:r>
              <a:rPr lang="en-US" dirty="0" smtClean="0">
                <a:solidFill>
                  <a:schemeClr val="accent2"/>
                </a:solidFill>
              </a:rPr>
              <a:t>Expand functionality to SQL, R, and other languages commonly used for data analysis</a:t>
            </a:r>
            <a:endParaRPr lang="en-US" dirty="0">
              <a:solidFill>
                <a:schemeClr val="accent2"/>
              </a:solidFill>
            </a:endParaRPr>
          </a:p>
        </p:txBody>
      </p:sp>
      <p:sp>
        <p:nvSpPr>
          <p:cNvPr id="10" name="Oval 9"/>
          <p:cNvSpPr/>
          <p:nvPr/>
        </p:nvSpPr>
        <p:spPr>
          <a:xfrm>
            <a:off x="749229" y="3195141"/>
            <a:ext cx="752354" cy="752354"/>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accent2"/>
                </a:solidFill>
              </a:rPr>
              <a:t>2</a:t>
            </a:r>
            <a:endParaRPr lang="en-US" sz="1600" b="1" dirty="0">
              <a:solidFill>
                <a:schemeClr val="accent2"/>
              </a:solidFill>
            </a:endParaRPr>
          </a:p>
        </p:txBody>
      </p:sp>
      <p:sp>
        <p:nvSpPr>
          <p:cNvPr id="11" name="TextBox 10"/>
          <p:cNvSpPr txBox="1"/>
          <p:nvPr/>
        </p:nvSpPr>
        <p:spPr>
          <a:xfrm>
            <a:off x="1681223" y="3386652"/>
            <a:ext cx="9488347" cy="369332"/>
          </a:xfrm>
          <a:prstGeom prst="rect">
            <a:avLst/>
          </a:prstGeom>
          <a:noFill/>
        </p:spPr>
        <p:txBody>
          <a:bodyPr wrap="square" rtlCol="0">
            <a:spAutoFit/>
          </a:bodyPr>
          <a:lstStyle/>
          <a:p>
            <a:r>
              <a:rPr lang="en-US" dirty="0" smtClean="0">
                <a:solidFill>
                  <a:schemeClr val="accent2"/>
                </a:solidFill>
              </a:rPr>
              <a:t>Develop UI so analysts without coding experience can still use the product </a:t>
            </a:r>
            <a:endParaRPr lang="en-US" dirty="0">
              <a:solidFill>
                <a:schemeClr val="accent2"/>
              </a:solidFill>
            </a:endParaRPr>
          </a:p>
        </p:txBody>
      </p:sp>
      <p:sp>
        <p:nvSpPr>
          <p:cNvPr id="12" name="Oval 11"/>
          <p:cNvSpPr/>
          <p:nvPr/>
        </p:nvSpPr>
        <p:spPr>
          <a:xfrm>
            <a:off x="749229" y="4163213"/>
            <a:ext cx="752354" cy="752354"/>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accent2"/>
                </a:solidFill>
              </a:rPr>
              <a:t>3</a:t>
            </a:r>
            <a:endParaRPr lang="en-US" sz="1600" b="1" dirty="0">
              <a:solidFill>
                <a:schemeClr val="accent2"/>
              </a:solidFill>
            </a:endParaRPr>
          </a:p>
        </p:txBody>
      </p:sp>
      <p:sp>
        <p:nvSpPr>
          <p:cNvPr id="13" name="TextBox 12"/>
          <p:cNvSpPr txBox="1"/>
          <p:nvPr/>
        </p:nvSpPr>
        <p:spPr>
          <a:xfrm>
            <a:off x="1681223" y="4354724"/>
            <a:ext cx="9488347" cy="369332"/>
          </a:xfrm>
          <a:prstGeom prst="rect">
            <a:avLst/>
          </a:prstGeom>
          <a:noFill/>
        </p:spPr>
        <p:txBody>
          <a:bodyPr wrap="square" rtlCol="0">
            <a:spAutoFit/>
          </a:bodyPr>
          <a:lstStyle/>
          <a:p>
            <a:r>
              <a:rPr lang="en-US" dirty="0" smtClean="0">
                <a:solidFill>
                  <a:schemeClr val="accent2"/>
                </a:solidFill>
              </a:rPr>
              <a:t>Include an option for automatic detection of regression/classification </a:t>
            </a:r>
            <a:endParaRPr lang="en-US" dirty="0">
              <a:solidFill>
                <a:schemeClr val="accent2"/>
              </a:solidFill>
            </a:endParaRPr>
          </a:p>
        </p:txBody>
      </p:sp>
      <p:sp>
        <p:nvSpPr>
          <p:cNvPr id="14" name="Oval 13"/>
          <p:cNvSpPr/>
          <p:nvPr/>
        </p:nvSpPr>
        <p:spPr>
          <a:xfrm>
            <a:off x="749229" y="5138130"/>
            <a:ext cx="752354" cy="752354"/>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accent2"/>
                </a:solidFill>
              </a:rPr>
              <a:t>4</a:t>
            </a:r>
            <a:endParaRPr lang="en-US" sz="1600" b="1" dirty="0">
              <a:solidFill>
                <a:schemeClr val="accent2"/>
              </a:solidFill>
            </a:endParaRPr>
          </a:p>
        </p:txBody>
      </p:sp>
      <p:sp>
        <p:nvSpPr>
          <p:cNvPr id="15" name="TextBox 14"/>
          <p:cNvSpPr txBox="1"/>
          <p:nvPr/>
        </p:nvSpPr>
        <p:spPr>
          <a:xfrm>
            <a:off x="1681223" y="5329641"/>
            <a:ext cx="9488347" cy="369332"/>
          </a:xfrm>
          <a:prstGeom prst="rect">
            <a:avLst/>
          </a:prstGeom>
          <a:noFill/>
        </p:spPr>
        <p:txBody>
          <a:bodyPr wrap="square" rtlCol="0">
            <a:spAutoFit/>
          </a:bodyPr>
          <a:lstStyle/>
          <a:p>
            <a:r>
              <a:rPr lang="en-US" dirty="0" smtClean="0">
                <a:solidFill>
                  <a:schemeClr val="accent2"/>
                </a:solidFill>
              </a:rPr>
              <a:t>Improve performance and data storage limitations so our tool can be applied to larger data sets </a:t>
            </a:r>
            <a:endParaRPr lang="en-US" dirty="0">
              <a:solidFill>
                <a:schemeClr val="accent2"/>
              </a:solidFill>
            </a:endParaRPr>
          </a:p>
        </p:txBody>
      </p:sp>
    </p:spTree>
    <p:extLst>
      <p:ext uri="{BB962C8B-B14F-4D97-AF65-F5344CB8AC3E}">
        <p14:creationId xmlns:p14="http://schemas.microsoft.com/office/powerpoint/2010/main" val="16536999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journey</a:t>
            </a:r>
            <a:endParaRPr lang="en-US" dirty="0"/>
          </a:p>
        </p:txBody>
      </p:sp>
      <p:sp>
        <p:nvSpPr>
          <p:cNvPr id="3" name="TextBox 2"/>
          <p:cNvSpPr txBox="1"/>
          <p:nvPr/>
        </p:nvSpPr>
        <p:spPr>
          <a:xfrm>
            <a:off x="826819" y="2995051"/>
            <a:ext cx="2112610" cy="338554"/>
          </a:xfrm>
          <a:prstGeom prst="rect">
            <a:avLst/>
          </a:prstGeom>
          <a:noFill/>
        </p:spPr>
        <p:txBody>
          <a:bodyPr wrap="square" rtlCol="0">
            <a:spAutoFit/>
          </a:bodyPr>
          <a:lstStyle/>
          <a:p>
            <a:r>
              <a:rPr lang="en-US" sz="1600" dirty="0" smtClean="0"/>
              <a:t>“Guns And Roses” </a:t>
            </a:r>
            <a:endParaRPr lang="en-US" sz="1600" dirty="0"/>
          </a:p>
        </p:txBody>
      </p:sp>
      <p:sp>
        <p:nvSpPr>
          <p:cNvPr id="16" name="Oval 15"/>
          <p:cNvSpPr/>
          <p:nvPr/>
        </p:nvSpPr>
        <p:spPr>
          <a:xfrm>
            <a:off x="826819" y="2054435"/>
            <a:ext cx="532435" cy="5324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accent2"/>
                </a:solidFill>
              </a:rPr>
              <a:t>1</a:t>
            </a:r>
            <a:endParaRPr lang="en-US" sz="1200" b="1" dirty="0">
              <a:solidFill>
                <a:schemeClr val="accent2"/>
              </a:solidFill>
            </a:endParaRPr>
          </a:p>
        </p:txBody>
      </p:sp>
      <p:sp>
        <p:nvSpPr>
          <p:cNvPr id="17" name="TextBox 16"/>
          <p:cNvSpPr txBox="1"/>
          <p:nvPr/>
        </p:nvSpPr>
        <p:spPr>
          <a:xfrm>
            <a:off x="1406386" y="2135986"/>
            <a:ext cx="1721849" cy="369332"/>
          </a:xfrm>
          <a:prstGeom prst="rect">
            <a:avLst/>
          </a:prstGeom>
          <a:noFill/>
        </p:spPr>
        <p:txBody>
          <a:bodyPr wrap="square" rtlCol="0">
            <a:spAutoFit/>
          </a:bodyPr>
          <a:lstStyle/>
          <a:p>
            <a:r>
              <a:rPr lang="en-US" b="1" dirty="0" smtClean="0">
                <a:solidFill>
                  <a:schemeClr val="accent2"/>
                </a:solidFill>
              </a:rPr>
              <a:t>Fuzzy matching</a:t>
            </a:r>
            <a:endParaRPr lang="en-US" b="1" dirty="0">
              <a:solidFill>
                <a:schemeClr val="accent2"/>
              </a:solidFill>
            </a:endParaRPr>
          </a:p>
        </p:txBody>
      </p:sp>
      <p:sp>
        <p:nvSpPr>
          <p:cNvPr id="18" name="TextBox 17"/>
          <p:cNvSpPr txBox="1"/>
          <p:nvPr/>
        </p:nvSpPr>
        <p:spPr>
          <a:xfrm>
            <a:off x="1342122" y="3290635"/>
            <a:ext cx="1597307" cy="338554"/>
          </a:xfrm>
          <a:prstGeom prst="rect">
            <a:avLst/>
          </a:prstGeom>
          <a:noFill/>
        </p:spPr>
        <p:txBody>
          <a:bodyPr wrap="square" rtlCol="0">
            <a:spAutoFit/>
          </a:bodyPr>
          <a:lstStyle/>
          <a:p>
            <a:r>
              <a:rPr lang="en-US" sz="1600" dirty="0" smtClean="0"/>
              <a:t>“Guns ’N </a:t>
            </a:r>
            <a:r>
              <a:rPr lang="en-US" sz="1600" dirty="0" err="1" smtClean="0"/>
              <a:t>Rosez</a:t>
            </a:r>
            <a:r>
              <a:rPr lang="en-US" sz="1600" dirty="0" smtClean="0"/>
              <a:t>”</a:t>
            </a:r>
            <a:endParaRPr lang="en-US" sz="1600" dirty="0"/>
          </a:p>
        </p:txBody>
      </p:sp>
      <p:pic>
        <p:nvPicPr>
          <p:cNvPr id="8" name="Picture 7"/>
          <p:cNvPicPr>
            <a:picLocks noChangeAspect="1"/>
          </p:cNvPicPr>
          <p:nvPr/>
        </p:nvPicPr>
        <p:blipFill>
          <a:blip r:embed="rId2"/>
          <a:stretch>
            <a:fillRect/>
          </a:stretch>
        </p:blipFill>
        <p:spPr>
          <a:xfrm>
            <a:off x="1587000" y="3715451"/>
            <a:ext cx="1107553" cy="1107553"/>
          </a:xfrm>
          <a:prstGeom prst="rect">
            <a:avLst/>
          </a:prstGeom>
        </p:spPr>
      </p:pic>
      <p:sp>
        <p:nvSpPr>
          <p:cNvPr id="19" name="TextBox 18"/>
          <p:cNvSpPr txBox="1"/>
          <p:nvPr/>
        </p:nvSpPr>
        <p:spPr>
          <a:xfrm>
            <a:off x="2152350" y="2707744"/>
            <a:ext cx="1539974" cy="338554"/>
          </a:xfrm>
          <a:prstGeom prst="rect">
            <a:avLst/>
          </a:prstGeom>
          <a:noFill/>
        </p:spPr>
        <p:txBody>
          <a:bodyPr wrap="square" rtlCol="0">
            <a:spAutoFit/>
          </a:bodyPr>
          <a:lstStyle/>
          <a:p>
            <a:r>
              <a:rPr lang="en-US" sz="1600" dirty="0" smtClean="0"/>
              <a:t>“Guns N’ Roses” </a:t>
            </a:r>
            <a:endParaRPr lang="en-US" sz="1600" dirty="0"/>
          </a:p>
        </p:txBody>
      </p:sp>
      <p:graphicFrame>
        <p:nvGraphicFramePr>
          <p:cNvPr id="9" name="Table 8"/>
          <p:cNvGraphicFramePr>
            <a:graphicFrameLocks noGrp="1"/>
          </p:cNvGraphicFramePr>
          <p:nvPr>
            <p:extLst>
              <p:ext uri="{D42A27DB-BD31-4B8C-83A1-F6EECF244321}">
                <p14:modId xmlns:p14="http://schemas.microsoft.com/office/powerpoint/2010/main" val="271675163"/>
              </p:ext>
            </p:extLst>
          </p:nvPr>
        </p:nvGraphicFramePr>
        <p:xfrm>
          <a:off x="838393" y="4935334"/>
          <a:ext cx="2627914" cy="741680"/>
        </p:xfrm>
        <a:graphic>
          <a:graphicData uri="http://schemas.openxmlformats.org/drawingml/2006/table">
            <a:tbl>
              <a:tblPr firstRow="1" bandRow="1">
                <a:tableStyleId>{5C22544A-7EE6-4342-B048-85BDC9FD1C3A}</a:tableStyleId>
              </a:tblPr>
              <a:tblGrid>
                <a:gridCol w="1313957"/>
                <a:gridCol w="1313957"/>
              </a:tblGrid>
              <a:tr h="370840">
                <a:tc>
                  <a:txBody>
                    <a:bodyPr/>
                    <a:lstStyle/>
                    <a:p>
                      <a:r>
                        <a:rPr lang="en-US" sz="1600" dirty="0" smtClean="0"/>
                        <a:t>Artist</a:t>
                      </a:r>
                      <a:r>
                        <a:rPr lang="en-US" sz="1600" baseline="0" dirty="0" smtClean="0"/>
                        <a:t> ID</a:t>
                      </a:r>
                      <a:endParaRPr lang="en-US" sz="1600" dirty="0"/>
                    </a:p>
                  </a:txBody>
                  <a:tcPr/>
                </a:tc>
                <a:tc>
                  <a:txBody>
                    <a:bodyPr/>
                    <a:lstStyle/>
                    <a:p>
                      <a:r>
                        <a:rPr lang="en-US" sz="1600" dirty="0" smtClean="0"/>
                        <a:t>Artist</a:t>
                      </a:r>
                      <a:endParaRPr lang="en-US" sz="1600" dirty="0"/>
                    </a:p>
                  </a:txBody>
                  <a:tcPr/>
                </a:tc>
              </a:tr>
              <a:tr h="370840">
                <a:tc>
                  <a:txBody>
                    <a:bodyPr/>
                    <a:lstStyle/>
                    <a:p>
                      <a:r>
                        <a:rPr lang="en-US" sz="1600" dirty="0" smtClean="0"/>
                        <a:t>7164</a:t>
                      </a:r>
                      <a:endParaRPr lang="en-US" sz="1600" dirty="0"/>
                    </a:p>
                  </a:txBody>
                  <a:tcPr/>
                </a:tc>
                <a:tc>
                  <a:txBody>
                    <a:bodyPr/>
                    <a:lstStyle/>
                    <a:p>
                      <a:r>
                        <a:rPr lang="en-US" sz="1600" dirty="0" smtClean="0"/>
                        <a:t>Guns N’ Roses</a:t>
                      </a:r>
                      <a:endParaRPr lang="en-US" sz="1600" dirty="0"/>
                    </a:p>
                  </a:txBody>
                  <a:tcPr/>
                </a:tc>
              </a:tr>
            </a:tbl>
          </a:graphicData>
        </a:graphic>
      </p:graphicFrame>
      <p:sp>
        <p:nvSpPr>
          <p:cNvPr id="34" name="Oval 33"/>
          <p:cNvSpPr/>
          <p:nvPr/>
        </p:nvSpPr>
        <p:spPr>
          <a:xfrm>
            <a:off x="4820622" y="2054435"/>
            <a:ext cx="532435" cy="5324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accent2"/>
                </a:solidFill>
              </a:rPr>
              <a:t>2</a:t>
            </a:r>
            <a:endParaRPr lang="en-US" sz="1200" b="1" dirty="0">
              <a:solidFill>
                <a:schemeClr val="accent2"/>
              </a:solidFill>
            </a:endParaRPr>
          </a:p>
        </p:txBody>
      </p:sp>
      <p:sp>
        <p:nvSpPr>
          <p:cNvPr id="35" name="TextBox 34"/>
          <p:cNvSpPr txBox="1"/>
          <p:nvPr/>
        </p:nvSpPr>
        <p:spPr>
          <a:xfrm>
            <a:off x="5400189" y="2038263"/>
            <a:ext cx="1721849" cy="646331"/>
          </a:xfrm>
          <a:prstGeom prst="rect">
            <a:avLst/>
          </a:prstGeom>
          <a:noFill/>
        </p:spPr>
        <p:txBody>
          <a:bodyPr wrap="square" rtlCol="0">
            <a:spAutoFit/>
          </a:bodyPr>
          <a:lstStyle/>
          <a:p>
            <a:r>
              <a:rPr lang="en-US" b="1" dirty="0" smtClean="0">
                <a:solidFill>
                  <a:schemeClr val="accent2"/>
                </a:solidFill>
              </a:rPr>
              <a:t>Column type detection</a:t>
            </a:r>
            <a:endParaRPr lang="en-US" b="1" dirty="0">
              <a:solidFill>
                <a:schemeClr val="accent2"/>
              </a:solidFill>
            </a:endParaRPr>
          </a:p>
        </p:txBody>
      </p:sp>
      <p:sp>
        <p:nvSpPr>
          <p:cNvPr id="41" name="Oval 40"/>
          <p:cNvSpPr/>
          <p:nvPr/>
        </p:nvSpPr>
        <p:spPr>
          <a:xfrm>
            <a:off x="8404684" y="2054435"/>
            <a:ext cx="532435" cy="5324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2"/>
                </a:solidFill>
              </a:rPr>
              <a:t>3</a:t>
            </a:r>
            <a:endParaRPr lang="en-US" sz="1200" b="1" dirty="0">
              <a:solidFill>
                <a:schemeClr val="accent2"/>
              </a:solidFill>
            </a:endParaRPr>
          </a:p>
        </p:txBody>
      </p:sp>
      <p:sp>
        <p:nvSpPr>
          <p:cNvPr id="42" name="TextBox 41"/>
          <p:cNvSpPr txBox="1"/>
          <p:nvPr/>
        </p:nvSpPr>
        <p:spPr>
          <a:xfrm>
            <a:off x="8984251" y="2135986"/>
            <a:ext cx="1721849" cy="369332"/>
          </a:xfrm>
          <a:prstGeom prst="rect">
            <a:avLst/>
          </a:prstGeom>
          <a:noFill/>
        </p:spPr>
        <p:txBody>
          <a:bodyPr wrap="square" rtlCol="0">
            <a:spAutoFit/>
          </a:bodyPr>
          <a:lstStyle/>
          <a:p>
            <a:r>
              <a:rPr lang="en-US" b="1" dirty="0" smtClean="0">
                <a:solidFill>
                  <a:schemeClr val="accent2"/>
                </a:solidFill>
              </a:rPr>
              <a:t>Current state</a:t>
            </a:r>
            <a:endParaRPr lang="en-US" b="1" dirty="0">
              <a:solidFill>
                <a:schemeClr val="accent2"/>
              </a:solidFill>
            </a:endParaRPr>
          </a:p>
        </p:txBody>
      </p:sp>
      <p:grpSp>
        <p:nvGrpSpPr>
          <p:cNvPr id="57" name="Group 56"/>
          <p:cNvGrpSpPr/>
          <p:nvPr/>
        </p:nvGrpSpPr>
        <p:grpSpPr>
          <a:xfrm>
            <a:off x="8518709" y="2638024"/>
            <a:ext cx="2241653" cy="3202656"/>
            <a:chOff x="7840227" y="1705264"/>
            <a:chExt cx="3129858" cy="4471636"/>
          </a:xfrm>
        </p:grpSpPr>
        <p:pic>
          <p:nvPicPr>
            <p:cNvPr id="47" name="Picture 4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0227" y="1705264"/>
              <a:ext cx="3129858" cy="1882535"/>
            </a:xfrm>
            <a:prstGeom prst="rect">
              <a:avLst/>
            </a:prstGeom>
          </p:spPr>
        </p:pic>
        <p:sp>
          <p:nvSpPr>
            <p:cNvPr id="48" name="Rectangle 47"/>
            <p:cNvSpPr/>
            <p:nvPr/>
          </p:nvSpPr>
          <p:spPr>
            <a:xfrm>
              <a:off x="9862383" y="2287099"/>
              <a:ext cx="354151" cy="22070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9862383" y="3367096"/>
              <a:ext cx="354151" cy="220703"/>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76803" y="4290240"/>
              <a:ext cx="3017520" cy="1886660"/>
            </a:xfrm>
            <a:prstGeom prst="rect">
              <a:avLst/>
            </a:prstGeom>
          </p:spPr>
        </p:pic>
        <p:sp>
          <p:nvSpPr>
            <p:cNvPr id="51" name="Rectangle 50"/>
            <p:cNvSpPr/>
            <p:nvPr/>
          </p:nvSpPr>
          <p:spPr>
            <a:xfrm>
              <a:off x="9851907" y="4870228"/>
              <a:ext cx="378069" cy="220703"/>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9824475" y="5937909"/>
              <a:ext cx="378069" cy="220703"/>
            </a:xfrm>
            <a:prstGeom prst="rect">
              <a:avLst/>
            </a:pr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Down Arrow 52"/>
            <p:cNvSpPr/>
            <p:nvPr/>
          </p:nvSpPr>
          <p:spPr>
            <a:xfrm>
              <a:off x="7915978" y="3758184"/>
              <a:ext cx="320040" cy="402336"/>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Down Arrow 53"/>
            <p:cNvSpPr/>
            <p:nvPr/>
          </p:nvSpPr>
          <p:spPr>
            <a:xfrm>
              <a:off x="8771600" y="3758184"/>
              <a:ext cx="320040" cy="402336"/>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Down Arrow 54"/>
            <p:cNvSpPr/>
            <p:nvPr/>
          </p:nvSpPr>
          <p:spPr>
            <a:xfrm>
              <a:off x="9627222" y="3758184"/>
              <a:ext cx="320040" cy="402336"/>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Down Arrow 55"/>
            <p:cNvSpPr/>
            <p:nvPr/>
          </p:nvSpPr>
          <p:spPr>
            <a:xfrm>
              <a:off x="10482843" y="3758184"/>
              <a:ext cx="320040" cy="402336"/>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Right Arrow 57"/>
          <p:cNvSpPr/>
          <p:nvPr/>
        </p:nvSpPr>
        <p:spPr>
          <a:xfrm>
            <a:off x="3854363" y="3684174"/>
            <a:ext cx="567159" cy="568263"/>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ight Arrow 58"/>
          <p:cNvSpPr/>
          <p:nvPr/>
        </p:nvSpPr>
        <p:spPr>
          <a:xfrm>
            <a:off x="7599310" y="3684174"/>
            <a:ext cx="567159" cy="568263"/>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60"/>
          <p:cNvPicPr>
            <a:picLocks noChangeAspect="1"/>
          </p:cNvPicPr>
          <p:nvPr/>
        </p:nvPicPr>
        <p:blipFill>
          <a:blip r:embed="rId5"/>
          <a:stretch>
            <a:fillRect/>
          </a:stretch>
        </p:blipFill>
        <p:spPr>
          <a:xfrm rot="5400000">
            <a:off x="4462891" y="3490687"/>
            <a:ext cx="2931192" cy="1742599"/>
          </a:xfrm>
          <a:prstGeom prst="rect">
            <a:avLst/>
          </a:prstGeom>
        </p:spPr>
      </p:pic>
      <p:sp>
        <p:nvSpPr>
          <p:cNvPr id="62" name="TextBox 61"/>
          <p:cNvSpPr txBox="1"/>
          <p:nvPr/>
        </p:nvSpPr>
        <p:spPr>
          <a:xfrm>
            <a:off x="4955365" y="5866350"/>
            <a:ext cx="1010841" cy="307777"/>
          </a:xfrm>
          <a:prstGeom prst="rect">
            <a:avLst/>
          </a:prstGeom>
          <a:noFill/>
        </p:spPr>
        <p:txBody>
          <a:bodyPr wrap="square" rtlCol="0">
            <a:spAutoFit/>
          </a:bodyPr>
          <a:lstStyle/>
          <a:p>
            <a:r>
              <a:rPr lang="en-US" sz="1400" dirty="0" smtClean="0">
                <a:solidFill>
                  <a:schemeClr val="accent1">
                    <a:lumMod val="60000"/>
                    <a:lumOff val="40000"/>
                  </a:schemeClr>
                </a:solidFill>
              </a:rPr>
              <a:t>Regression</a:t>
            </a:r>
            <a:endParaRPr lang="en-US" sz="1400" dirty="0">
              <a:solidFill>
                <a:schemeClr val="accent1">
                  <a:lumMod val="60000"/>
                  <a:lumOff val="40000"/>
                </a:schemeClr>
              </a:solidFill>
            </a:endParaRPr>
          </a:p>
        </p:txBody>
      </p:sp>
      <p:sp>
        <p:nvSpPr>
          <p:cNvPr id="63" name="TextBox 62"/>
          <p:cNvSpPr txBox="1"/>
          <p:nvPr/>
        </p:nvSpPr>
        <p:spPr>
          <a:xfrm>
            <a:off x="5870615" y="5866350"/>
            <a:ext cx="1243405" cy="307777"/>
          </a:xfrm>
          <a:prstGeom prst="rect">
            <a:avLst/>
          </a:prstGeom>
          <a:noFill/>
        </p:spPr>
        <p:txBody>
          <a:bodyPr wrap="square" rtlCol="0">
            <a:spAutoFit/>
          </a:bodyPr>
          <a:lstStyle/>
          <a:p>
            <a:r>
              <a:rPr lang="en-US" sz="1400" dirty="0" smtClean="0">
                <a:solidFill>
                  <a:schemeClr val="accent1">
                    <a:lumMod val="60000"/>
                    <a:lumOff val="40000"/>
                  </a:schemeClr>
                </a:solidFill>
              </a:rPr>
              <a:t>Classification</a:t>
            </a:r>
            <a:endParaRPr lang="en-US" sz="1400" dirty="0">
              <a:solidFill>
                <a:schemeClr val="accent1">
                  <a:lumMod val="60000"/>
                  <a:lumOff val="40000"/>
                </a:schemeClr>
              </a:solidFill>
            </a:endParaRPr>
          </a:p>
        </p:txBody>
      </p:sp>
    </p:spTree>
    <p:extLst>
      <p:ext uri="{BB962C8B-B14F-4D97-AF65-F5344CB8AC3E}">
        <p14:creationId xmlns:p14="http://schemas.microsoft.com/office/powerpoint/2010/main" val="138567389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9321</TotalTime>
  <Words>578</Words>
  <Application>Microsoft Macintosh PowerPoint</Application>
  <PresentationFormat>Widescreen</PresentationFormat>
  <Paragraphs>64</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Mangal</vt:lpstr>
      <vt:lpstr>Times New Roman</vt:lpstr>
      <vt:lpstr>Tw Cen MT</vt:lpstr>
      <vt:lpstr>Tw Cen MT Condensed</vt:lpstr>
      <vt:lpstr>Wingdings 3</vt:lpstr>
      <vt:lpstr>Integral</vt:lpstr>
      <vt:lpstr>Data x: integrull</vt:lpstr>
      <vt:lpstr>the team</vt:lpstr>
      <vt:lpstr>High level description</vt:lpstr>
      <vt:lpstr>HOW IT WORKS</vt:lpstr>
      <vt:lpstr>why manual selection for variable type? </vt:lpstr>
      <vt:lpstr>User perspective</vt:lpstr>
      <vt:lpstr>Technical components</vt:lpstr>
      <vt:lpstr>How we could push this further</vt:lpstr>
      <vt:lpstr>Project journey</vt:lpstr>
      <vt:lpstr>GITHUB LINK</vt:lpstr>
      <vt:lpstr>THANK YOU!</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Jake Mainwaring</dc:creator>
  <cp:lastModifiedBy>Jake Mainwaring</cp:lastModifiedBy>
  <cp:revision>183</cp:revision>
  <cp:lastPrinted>2017-12-06T06:07:08Z</cp:lastPrinted>
  <dcterms:created xsi:type="dcterms:W3CDTF">2017-09-18T19:22:23Z</dcterms:created>
  <dcterms:modified xsi:type="dcterms:W3CDTF">2017-12-08T17:47:30Z</dcterms:modified>
</cp:coreProperties>
</file>

<file path=docProps/thumbnail.jpeg>
</file>